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8"/>
  </p:notesMasterIdLst>
  <p:handoutMasterIdLst>
    <p:handoutMasterId r:id="rId9"/>
  </p:handoutMasterIdLst>
  <p:sldIdLst>
    <p:sldId id="320" r:id="rId2"/>
    <p:sldId id="321" r:id="rId3"/>
    <p:sldId id="322" r:id="rId4"/>
    <p:sldId id="323" r:id="rId5"/>
    <p:sldId id="324" r:id="rId6"/>
    <p:sldId id="350" r:id="rId7"/>
  </p:sldIdLst>
  <p:sldSz cx="11704638" cy="6583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lthy Volunteers" id="{6632C009-606C-664C-8521-D002C3D6E120}">
          <p14:sldIdLst>
            <p14:sldId id="320"/>
            <p14:sldId id="321"/>
            <p14:sldId id="322"/>
            <p14:sldId id="323"/>
            <p14:sldId id="324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02">
          <p15:clr>
            <a:srgbClr val="A4A3A4"/>
          </p15:clr>
        </p15:guide>
        <p15:guide id="2" orient="horz" pos="354">
          <p15:clr>
            <a:srgbClr val="A4A3A4"/>
          </p15:clr>
        </p15:guide>
        <p15:guide id="3" orient="horz" pos="2170">
          <p15:clr>
            <a:srgbClr val="A4A3A4"/>
          </p15:clr>
        </p15:guide>
        <p15:guide id="4" orient="horz" pos="954">
          <p15:clr>
            <a:srgbClr val="A4A3A4"/>
          </p15:clr>
        </p15:guide>
        <p15:guide id="5" orient="horz" pos="1706">
          <p15:clr>
            <a:srgbClr val="A4A3A4"/>
          </p15:clr>
        </p15:guide>
        <p15:guide id="6" orient="horz" pos="986">
          <p15:clr>
            <a:srgbClr val="A4A3A4"/>
          </p15:clr>
        </p15:guide>
        <p15:guide id="7" orient="horz" pos="2074">
          <p15:clr>
            <a:srgbClr val="A4A3A4"/>
          </p15:clr>
        </p15:guide>
        <p15:guide id="8" pos="391">
          <p15:clr>
            <a:srgbClr val="A4A3A4"/>
          </p15:clr>
        </p15:guide>
        <p15:guide id="9" pos="6975">
          <p15:clr>
            <a:srgbClr val="A4A3A4"/>
          </p15:clr>
        </p15:guide>
        <p15:guide id="10" pos="37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749"/>
    <a:srgbClr val="008D36"/>
    <a:srgbClr val="F07E0A"/>
    <a:srgbClr val="FEC200"/>
    <a:srgbClr val="002E45"/>
    <a:srgbClr val="2A512C"/>
    <a:srgbClr val="F8B66E"/>
    <a:srgbClr val="4C8026"/>
    <a:srgbClr val="009AB2"/>
    <a:srgbClr val="FAC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83537" autoAdjust="0"/>
  </p:normalViewPr>
  <p:slideViewPr>
    <p:cSldViewPr snapToGrid="0" snapToObjects="1">
      <p:cViewPr varScale="1">
        <p:scale>
          <a:sx n="110" d="100"/>
          <a:sy n="110" d="100"/>
        </p:scale>
        <p:origin x="1600" y="184"/>
      </p:cViewPr>
      <p:guideLst>
        <p:guide orient="horz" pos="3802"/>
        <p:guide orient="horz" pos="354"/>
        <p:guide orient="horz" pos="2170"/>
        <p:guide orient="horz" pos="954"/>
        <p:guide orient="horz" pos="1706"/>
        <p:guide orient="horz" pos="986"/>
        <p:guide orient="horz" pos="2074"/>
        <p:guide pos="391"/>
        <p:guide pos="6975"/>
        <p:guide pos="37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1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1CF24-3E30-6F45-8508-063136DBEC17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5ABA9-268C-904D-BA5F-A75B4C00F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2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DAD1-720D-1246-90C4-930A0009B70D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F813-9AFC-964D-A8FB-CF21BEE11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000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30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9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52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F813-9AFC-964D-A8FB-CF21BEE11B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1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52781-589E-1342-9FF2-F49B87B49D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0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2" name="Picture 1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1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ull bleed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556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hart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3" y="2477134"/>
            <a:ext cx="6261469" cy="3550604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226300" y="2477135"/>
            <a:ext cx="3852070" cy="3558542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chemeClr val="bg2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0403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harts: 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627064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5997131" y="2477134"/>
            <a:ext cx="5081239" cy="3558541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997131" y="1801407"/>
            <a:ext cx="508282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75489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 descr="HUMAN GENETICS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nd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1704638" cy="6583363"/>
          </a:xfrm>
          <a:noFill/>
        </p:spPr>
        <p:txBody>
          <a:bodyPr lIns="720000" tIns="0" rIns="720000" anchor="ctr" anchorCtr="0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image. Then send to back to see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269" y="1236228"/>
            <a:ext cx="10452101" cy="1890581"/>
          </a:xfrm>
        </p:spPr>
        <p:txBody>
          <a:bodyPr anchor="t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673600"/>
            <a:ext cx="10452100" cy="1362075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twittername</a:t>
            </a:r>
            <a:endParaRPr lang="en-GB" dirty="0"/>
          </a:p>
          <a:p>
            <a:pPr lvl="0"/>
            <a:r>
              <a:rPr lang="en-GB" dirty="0" err="1"/>
              <a:t>linkedin.com</a:t>
            </a:r>
            <a:r>
              <a:rPr lang="en-GB" dirty="0"/>
              <a:t>/</a:t>
            </a:r>
            <a:r>
              <a:rPr lang="en-GB" dirty="0" err="1"/>
              <a:t>yourname</a:t>
            </a:r>
            <a:endParaRPr lang="en-GB" dirty="0"/>
          </a:p>
          <a:p>
            <a:pPr lvl="0"/>
            <a:r>
              <a:rPr lang="en-GB" dirty="0" err="1"/>
              <a:t>email@wellcome.ac.uk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148707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1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072"/>
            </a:lvl1pPr>
            <a:lvl2pPr marL="347464" indent="-224023">
              <a:buFont typeface="Arial" charset="0"/>
              <a:buChar char="•"/>
              <a:tabLst/>
              <a:defRPr sz="2688"/>
            </a:lvl2pPr>
            <a:lvl3pPr marL="562342" indent="-214880">
              <a:buFont typeface="Courier New" charset="0"/>
              <a:buChar char="o"/>
              <a:tabLst/>
              <a:defRPr sz="2304"/>
            </a:lvl3pPr>
            <a:lvl4pPr marL="775697" indent="-199639">
              <a:buFont typeface="Wingdings" charset="2"/>
              <a:buChar char="§"/>
              <a:tabLst/>
              <a:defRPr sz="1920"/>
            </a:lvl4pPr>
            <a:lvl5pPr marL="950952" indent="-201163">
              <a:buFont typeface="Wingdings" charset="2"/>
              <a:buChar char="Ø"/>
              <a:tabLst/>
              <a:defRPr sz="192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31D3-5D48-6C49-8100-1BFEDDA27045}" type="datetime1">
              <a:rPr lang="en-SG" smtClean="0"/>
              <a:t>27/1/22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52"/>
            </a:lvl1pPr>
          </a:lstStyle>
          <a:p>
            <a:fld id="{9F3C1A03-04C2-0846-ADDA-213E9916F0D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7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5192713"/>
            <a:ext cx="10452100" cy="927100"/>
          </a:xfrm>
        </p:spPr>
        <p:txBody>
          <a:bodyPr>
            <a:norm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Joe </a:t>
            </a:r>
            <a:r>
              <a:rPr lang="en-GB" dirty="0" err="1"/>
              <a:t>Bloggs</a:t>
            </a:r>
            <a:r>
              <a:rPr lang="en-GB" dirty="0"/>
              <a:t>, June 27</a:t>
            </a:r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620713" y="1881319"/>
            <a:ext cx="10457657" cy="1293681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here</a:t>
            </a:r>
            <a:endParaRPr lang="en-US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3543300"/>
            <a:ext cx="10452100" cy="685800"/>
          </a:xfr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Sub heading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01" y="549783"/>
            <a:ext cx="1962912" cy="8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01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head+Tex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7" y="2377472"/>
            <a:ext cx="10452103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chemeClr val="bg2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9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head+Textx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626268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6033226" y="2377472"/>
            <a:ext cx="5045144" cy="3658204"/>
          </a:xfrm>
        </p:spPr>
        <p:txBody>
          <a:bodyPr anchor="t" anchorCtr="0">
            <a:noAutofit/>
          </a:bodyPr>
          <a:lstStyle>
            <a:lvl1pPr marL="0" indent="0">
              <a:spcBef>
                <a:spcPts val="800"/>
              </a:spcBef>
              <a:buFont typeface="Arial"/>
              <a:buNone/>
              <a:defRPr sz="2400">
                <a:solidFill>
                  <a:srgbClr val="464749"/>
                </a:solidFill>
              </a:defRPr>
            </a:lvl1pPr>
            <a:lvl2pPr marL="742950" indent="-28575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2pPr>
            <a:lvl3pPr marL="11430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3pPr>
            <a:lvl4pPr marL="16002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4pPr>
            <a:lvl5pPr marL="2057400" indent="-228600">
              <a:spcBef>
                <a:spcPts val="800"/>
              </a:spcBef>
              <a:buFont typeface="Arial"/>
              <a:buChar char="•"/>
              <a:defRPr sz="2400">
                <a:solidFill>
                  <a:srgbClr val="46474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70821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5570538" y="787401"/>
            <a:ext cx="563562" cy="3962398"/>
            <a:chOff x="5464969" y="850901"/>
            <a:chExt cx="774700" cy="4373862"/>
          </a:xfrm>
        </p:grpSpPr>
        <p:sp>
          <p:nvSpPr>
            <p:cNvPr id="2" name="Rectangle 1"/>
            <p:cNvSpPr/>
            <p:nvPr userDrawn="1"/>
          </p:nvSpPr>
          <p:spPr>
            <a:xfrm>
              <a:off x="5464969" y="850901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64969" y="5066013"/>
              <a:ext cx="77470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Placeholder 9"/>
          <p:cNvSpPr>
            <a:spLocks noGrp="1"/>
          </p:cNvSpPr>
          <p:nvPr>
            <p:ph type="title" hasCustomPrompt="1"/>
          </p:nvPr>
        </p:nvSpPr>
        <p:spPr>
          <a:xfrm>
            <a:off x="626269" y="1308100"/>
            <a:ext cx="10452101" cy="28663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lang="en-US" sz="4000" b="1" u="none" baseline="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“This is where a nice bold quote goes”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7063" y="5253038"/>
            <a:ext cx="10452100" cy="673672"/>
          </a:xfrm>
        </p:spPr>
        <p:txBody>
          <a:bodyPr>
            <a:normAutofit/>
          </a:bodyPr>
          <a:lstStyle>
            <a:lvl1pPr algn="ctr">
              <a:defRPr sz="24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Attributed to…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+2 Images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454900" y="2561867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499593"/>
            <a:ext cx="6365876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454900" y="4406542"/>
            <a:ext cx="3623470" cy="1629133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63752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+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25475" y="2561867"/>
            <a:ext cx="539352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388101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211584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+2 Images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68484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551521" y="2561867"/>
            <a:ext cx="2526849" cy="3473808"/>
          </a:xfrm>
          <a:noFill/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FF0F2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Drag and drop/click icon to add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26269" y="662759"/>
            <a:ext cx="10452101" cy="11386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25475" y="1801407"/>
            <a:ext cx="10453688" cy="543144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64749"/>
                </a:solidFill>
              </a:defRPr>
            </a:lvl1pPr>
          </a:lstStyle>
          <a:p>
            <a:pPr lvl="0"/>
            <a:r>
              <a:rPr lang="en-GB" dirty="0"/>
              <a:t>Subheading here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31825" y="2499593"/>
            <a:ext cx="4691062" cy="3536083"/>
          </a:xfr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2400">
                <a:solidFill>
                  <a:srgbClr val="464749"/>
                </a:solidFill>
                <a:latin typeface="Arial"/>
                <a:cs typeface="Arial"/>
              </a:defRPr>
            </a:lvl1pPr>
            <a:lvl2pPr>
              <a:defRPr sz="18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400">
                <a:latin typeface="Helvetica"/>
                <a:cs typeface="Helvetica"/>
              </a:defRPr>
            </a:lvl4pPr>
            <a:lvl5pPr>
              <a:defRPr sz="1400">
                <a:latin typeface="Helvetica"/>
                <a:cs typeface="Helvetica"/>
              </a:defRPr>
            </a:lvl5pPr>
          </a:lstStyle>
          <a:p>
            <a:pPr lvl="0"/>
            <a:r>
              <a:rPr lang="en-GB" dirty="0"/>
              <a:t>24pt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8522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0993438" y="6140450"/>
            <a:ext cx="7112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3AE1879-E7C0-CA48-BB1D-37914B185EA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26269" y="1741619"/>
            <a:ext cx="10452101" cy="10969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 dirty="0"/>
              <a:t>Short, active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26269" y="2838582"/>
            <a:ext cx="10452100" cy="68249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GB" dirty="0"/>
              <a:t>Slightly more detailed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5" r:id="rId2"/>
    <p:sldLayoutId id="2147483728" r:id="rId3"/>
    <p:sldLayoutId id="2147483729" r:id="rId4"/>
    <p:sldLayoutId id="2147483782" r:id="rId5"/>
    <p:sldLayoutId id="2147483772" r:id="rId6"/>
    <p:sldLayoutId id="2147483783" r:id="rId7"/>
    <p:sldLayoutId id="2147483784" r:id="rId8"/>
    <p:sldLayoutId id="2147483738" r:id="rId9"/>
    <p:sldLayoutId id="2147483744" r:id="rId10"/>
    <p:sldLayoutId id="2147483747" r:id="rId11"/>
    <p:sldLayoutId id="2147483751" r:id="rId12"/>
    <p:sldLayoutId id="2147483761" r:id="rId13"/>
    <p:sldLayoutId id="2147483786" r:id="rId14"/>
    <p:sldLayoutId id="2147483787" r:id="rId1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GB" sz="4000" b="1" kern="1200" spc="-50" baseline="0" dirty="0" smtClean="0">
          <a:solidFill>
            <a:schemeClr val="tx1"/>
          </a:solidFill>
          <a:latin typeface="+mn-lt"/>
          <a:ea typeface="+mj-ea"/>
          <a:cs typeface="Wellcome Bold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 baseline="0">
          <a:solidFill>
            <a:schemeClr val="accent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elenium-python.readthedocs.io/" TargetMode="External"/><Relationship Id="rId7" Type="http://schemas.openxmlformats.org/officeDocument/2006/relationships/hyperlink" Target="https://canvas.ox.ac.uk/courses/112935/modules/items/153793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teraryclock.com/" TargetMode="External"/><Relationship Id="rId5" Type="http://schemas.openxmlformats.org/officeDocument/2006/relationships/hyperlink" Target="https://selenium-python.readthedocs.io/installation.html#drivers" TargetMode="External"/><Relationship Id="rId4" Type="http://schemas.openxmlformats.org/officeDocument/2006/relationships/hyperlink" Target="https://www.crummy.com/software/BeautifulSoup/bs4/doc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1429657" y="98879"/>
            <a:ext cx="7238713" cy="46166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Welcome to the Day 1 Session on Data Scraping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CB0D8-5017-384C-B7A5-30ED6FEDB771}"/>
              </a:ext>
            </a:extLst>
          </p:cNvPr>
          <p:cNvSpPr txBox="1"/>
          <p:nvPr/>
        </p:nvSpPr>
        <p:spPr>
          <a:xfrm>
            <a:off x="0" y="650351"/>
            <a:ext cx="7094764" cy="597086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For this session, you will need: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Python3, I will be sharing a Python Notebook for everyone to work through with me.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Selenium: </a:t>
            </a:r>
            <a:r>
              <a:rPr lang="en-GB" sz="1400" u="sng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https://selenium-python.readthedocs.io/</a:t>
            </a: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 I usually use pip or </a:t>
            </a:r>
            <a:r>
              <a:rPr lang="en-GB" sz="1400" dirty="0" err="1">
                <a:solidFill>
                  <a:schemeClr val="accent2">
                    <a:lumMod val="90000"/>
                    <a:lumOff val="10000"/>
                  </a:schemeClr>
                </a:solidFill>
              </a:rPr>
              <a:t>conda</a:t>
            </a: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to install packages: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selenium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 -c anaconda selenium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Beautiful Soup: </a:t>
            </a:r>
            <a:r>
              <a:rPr lang="en-GB" sz="1400" u="sng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https://www.crummy.com/software/BeautifulSoup/bs4/doc/</a:t>
            </a:r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beautifulsoup4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 -c anaconda beautifulsoup4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Gecko drivers for my web browser </a:t>
            </a:r>
            <a:r>
              <a:rPr lang="en-GB" sz="1400" u="sng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https://selenium-python.readthedocs.io/installation.html#drivers</a:t>
            </a:r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You have to put the </a:t>
            </a:r>
            <a:r>
              <a:rPr lang="en-GB" sz="1400" dirty="0" err="1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geckodriver</a:t>
            </a: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 binary in a path Python can see, if my case I have it in </a:t>
            </a:r>
            <a:r>
              <a:rPr lang="en-GB" sz="1400" dirty="0">
                <a:solidFill>
                  <a:schemeClr val="accent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~/anaconda3/bin/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Once you have done that, hopefully running the following code snippet:</a:t>
            </a:r>
          </a:p>
          <a:p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 </a:t>
            </a:r>
          </a:p>
          <a:p>
            <a:pPr lvl="1"/>
            <a:r>
              <a:rPr lang="en-GB" sz="1400" dirty="0">
                <a:solidFill>
                  <a:schemeClr val="accent3"/>
                </a:solidFill>
              </a:rPr>
              <a:t>from selenium import </a:t>
            </a:r>
            <a:r>
              <a:rPr lang="en-GB" sz="1400" dirty="0" err="1">
                <a:solidFill>
                  <a:schemeClr val="accent3"/>
                </a:solidFill>
              </a:rPr>
              <a:t>webdriver</a:t>
            </a:r>
            <a:endParaRPr lang="en-GB" sz="1400" dirty="0">
              <a:solidFill>
                <a:schemeClr val="accent3"/>
              </a:solidFill>
            </a:endParaRPr>
          </a:p>
          <a:p>
            <a:pPr lvl="1"/>
            <a:r>
              <a:rPr lang="en-GB" sz="1400" dirty="0">
                <a:solidFill>
                  <a:schemeClr val="accent3"/>
                </a:solidFill>
              </a:rPr>
              <a:t>browser = </a:t>
            </a:r>
            <a:r>
              <a:rPr lang="en-GB" sz="1400" dirty="0" err="1">
                <a:solidFill>
                  <a:schemeClr val="accent3"/>
                </a:solidFill>
              </a:rPr>
              <a:t>webdriver.Firefox</a:t>
            </a:r>
            <a:r>
              <a:rPr lang="en-GB" sz="1400" dirty="0">
                <a:solidFill>
                  <a:schemeClr val="accent3"/>
                </a:solidFill>
              </a:rPr>
              <a:t>() # Or which ever web browser you are using</a:t>
            </a:r>
          </a:p>
          <a:p>
            <a:pPr lvl="1"/>
            <a:r>
              <a:rPr lang="en-GB" sz="1400" dirty="0" err="1">
                <a:solidFill>
                  <a:schemeClr val="accent3"/>
                </a:solidFill>
              </a:rPr>
              <a:t>browser.get</a:t>
            </a:r>
            <a:r>
              <a:rPr lang="en-GB" sz="1400" dirty="0">
                <a:solidFill>
                  <a:schemeClr val="accent3"/>
                </a:solidFill>
              </a:rPr>
              <a:t>("</a:t>
            </a:r>
            <a:r>
              <a:rPr lang="en-GB" sz="1400" u="sng" dirty="0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https://www.literaryclock.com</a:t>
            </a:r>
            <a:r>
              <a:rPr lang="en-GB" sz="1400" dirty="0">
                <a:solidFill>
                  <a:schemeClr val="accent3"/>
                </a:solidFill>
              </a:rPr>
              <a:t>/“)</a:t>
            </a:r>
          </a:p>
          <a:p>
            <a:endParaRPr lang="en-GB" sz="14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r>
              <a:rPr lang="en-GB" sz="14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you should get a popup window (sorry!) of the Literary Clock website.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43C2B-47CE-0041-A117-8B69CCA9D046}"/>
              </a:ext>
            </a:extLst>
          </p:cNvPr>
          <p:cNvSpPr/>
          <p:nvPr/>
        </p:nvSpPr>
        <p:spPr>
          <a:xfrm>
            <a:off x="7309986" y="1449166"/>
            <a:ext cx="3817936" cy="1477328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>
                    <a:lumMod val="85000"/>
                  </a:schemeClr>
                </a:solidFill>
              </a:rPr>
              <a:t>The exercise notebook can be found here:</a:t>
            </a:r>
          </a:p>
          <a:p>
            <a:endParaRPr lang="en-GB" b="1" dirty="0">
              <a:solidFill>
                <a:schemeClr val="accent6">
                  <a:lumMod val="85000"/>
                </a:schemeClr>
              </a:solidFill>
            </a:endParaRPr>
          </a:p>
          <a:p>
            <a:r>
              <a:rPr lang="en-GB" b="1" dirty="0">
                <a:solidFill>
                  <a:schemeClr val="accent6">
                    <a:lumMod val="85000"/>
                  </a:schemeClr>
                </a:solidFill>
                <a:hlinkClick r:id="rId7"/>
              </a:rPr>
              <a:t>https://canvas.ox.ac.uk/courses/112935/modules/items/1537934</a:t>
            </a:r>
            <a:endParaRPr lang="en-GB" b="1" dirty="0">
              <a:solidFill>
                <a:schemeClr val="accent6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769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832CA-18D9-1A4C-AF7E-D64D433DBEF3}"/>
              </a:ext>
            </a:extLst>
          </p:cNvPr>
          <p:cNvSpPr txBox="1"/>
          <p:nvPr/>
        </p:nvSpPr>
        <p:spPr>
          <a:xfrm>
            <a:off x="1429657" y="98879"/>
            <a:ext cx="8585235" cy="461665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Welcome to the BDI Python Code Clinic on Data Scraping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E263-9058-A447-A035-C252EEC2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27" y="1019584"/>
            <a:ext cx="8939893" cy="43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89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F7F51-20E7-3C40-AAC8-1CC92387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77" y="0"/>
            <a:ext cx="5354469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305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03E310-1B93-924A-8D39-818BED62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418"/>
            <a:ext cx="11704638" cy="375852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0201B50-1525-C64D-BFC2-D2BC6BA7B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16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2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7898407-D378-BB45-BAAF-93CDEC9B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78" y="0"/>
            <a:ext cx="8042882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25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5CD97-EBA1-B146-AC2F-3BBCE1AD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C1A03-04C2-0846-ADDA-213E9916F0D3}" type="slidenum">
              <a:rPr lang="en-GB" smtClean="0"/>
              <a:t>6</a:t>
            </a:fld>
            <a:endParaRPr lang="en-GB"/>
          </a:p>
        </p:txBody>
      </p:sp>
      <p:pic>
        <p:nvPicPr>
          <p:cNvPr id="2" name="web_scrapping_example.mov" descr="web_scrapping_example.mov">
            <a:hlinkClick r:id="" action="ppaction://media"/>
            <a:extLst>
              <a:ext uri="{FF2B5EF4-FFF2-40B4-BE49-F238E27FC236}">
                <a16:creationId xmlns:a16="http://schemas.microsoft.com/office/drawing/2014/main" id="{30969D91-2F0D-1044-B482-2226B955C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" y="-1"/>
            <a:ext cx="11703756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C_HG">
      <a:dk1>
        <a:srgbClr val="008D36"/>
      </a:dk1>
      <a:lt1>
        <a:sysClr val="window" lastClr="FFFFFF"/>
      </a:lt1>
      <a:dk2>
        <a:srgbClr val="97999C"/>
      </a:dk2>
      <a:lt2>
        <a:srgbClr val="464749"/>
      </a:lt2>
      <a:accent1>
        <a:srgbClr val="C2D5C8"/>
      </a:accent1>
      <a:accent2>
        <a:srgbClr val="002147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51B2C3"/>
      </a:hlink>
      <a:folHlink>
        <a:srgbClr val="90C87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BFCE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8506</TotalTime>
  <Words>242</Words>
  <Application>Microsoft Macintosh PowerPoint</Application>
  <PresentationFormat>Custom</PresentationFormat>
  <Paragraphs>36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Helvetica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</dc:creator>
  <cp:lastModifiedBy>Justin Whalley</cp:lastModifiedBy>
  <cp:revision>510</cp:revision>
  <cp:lastPrinted>2016-06-24T10:07:51Z</cp:lastPrinted>
  <dcterms:created xsi:type="dcterms:W3CDTF">2016-06-14T08:19:21Z</dcterms:created>
  <dcterms:modified xsi:type="dcterms:W3CDTF">2022-01-27T14:53:18Z</dcterms:modified>
</cp:coreProperties>
</file>